
<file path=[Content_Types].xml><?xml version="1.0" encoding="utf-8"?>
<Types xmlns="http://schemas.openxmlformats.org/package/2006/content-types">
  <Default Extension="png" ContentType="image/png"/>
  <Default Extension="mov" ContentType="video/quicktime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3"/>
  </p:notesMasterIdLst>
  <p:sldIdLst>
    <p:sldId id="256" r:id="rId2"/>
    <p:sldId id="257" r:id="rId3"/>
    <p:sldId id="266" r:id="rId4"/>
    <p:sldId id="260" r:id="rId5"/>
    <p:sldId id="258" r:id="rId6"/>
    <p:sldId id="263" r:id="rId7"/>
    <p:sldId id="261" r:id="rId8"/>
    <p:sldId id="262" r:id="rId9"/>
    <p:sldId id="265" r:id="rId10"/>
    <p:sldId id="267" r:id="rId11"/>
    <p:sldId id="268" r:id="rId12"/>
  </p:sldIdLst>
  <p:sldSz cx="9144000" cy="5143500" type="screen16x9"/>
  <p:notesSz cx="6858000" cy="9144000"/>
  <p:embeddedFontLst>
    <p:embeddedFont>
      <p:font typeface="Roboto" panose="020B0604020202020204" charset="0"/>
      <p:regular r:id="rId14"/>
      <p:bold r:id="rId15"/>
      <p:italic r:id="rId16"/>
      <p:boldItalic r:id="rId1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Коворкинг" initials="К" lastIdx="1" clrIdx="0">
    <p:extLst>
      <p:ext uri="{19B8F6BF-5375-455C-9EA6-DF929625EA0E}">
        <p15:presenceInfo xmlns:p15="http://schemas.microsoft.com/office/powerpoint/2012/main" userId="Коворкинг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7"/>
    <p:restoredTop sz="94410"/>
  </p:normalViewPr>
  <p:slideViewPr>
    <p:cSldViewPr snapToGrid="0">
      <p:cViewPr varScale="1">
        <p:scale>
          <a:sx n="108" d="100"/>
          <a:sy n="108" d="100"/>
        </p:scale>
        <p:origin x="730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ableStyles" Target="tableStyle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03-19T18:17:33.447" idx="1">
    <p:pos x="10" y="10"/>
    <p:text/>
    <p:extLst>
      <p:ext uri="{C676402C-5697-4E1C-873F-D02D1690AC5C}">
        <p15:threadingInfo xmlns:p15="http://schemas.microsoft.com/office/powerpoint/2012/main" timeZoneBias="-18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41cbad5a22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341cbad5a22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41cbad5a22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341cbad5a22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83096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41cbad5a22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341cbad5a22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41cbad5a22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341cbad5a22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833844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41d729bd5d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341d729bd5d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Google Shape;11;p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1" name="Google Shape;71;p1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1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1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76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>
            <a:spLocks noGrp="1"/>
          </p:cNvSpPr>
          <p:nvPr>
            <p:ph type="body" idx="1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1" name="Google Shape;21;p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" name="Google Shape;26;p3"/>
          <p:cNvSpPr txBox="1">
            <a:spLocks noGrp="1"/>
          </p:cNvSpPr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4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Google Shape;30;p4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" name="Google Shape;35;p4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body" idx="1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body" idx="2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body" idx="1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4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8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Google Shape;52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8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" name="Google Shape;57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8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1" name="Google Shape;6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2" name="Google Shape;62;p9"/>
          <p:cNvSpPr txBox="1">
            <a:spLocks noGrp="1"/>
          </p:cNvSpPr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>
            <a:spLocks noGrp="1"/>
          </p:cNvSpPr>
          <p:nvPr>
            <p:ph type="body" idx="1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geometric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1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>
            <a:spLocks noGrp="1"/>
          </p:cNvSpPr>
          <p:nvPr>
            <p:ph type="ctrTitle"/>
          </p:nvPr>
        </p:nvSpPr>
        <p:spPr>
          <a:xfrm>
            <a:off x="1055450" y="1845700"/>
            <a:ext cx="7307400" cy="83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3480"/>
              <a:t>Проект: Игра “Змейка” на Pygame</a:t>
            </a:r>
            <a:endParaRPr sz="3380"/>
          </a:p>
        </p:txBody>
      </p:sp>
      <p:sp>
        <p:nvSpPr>
          <p:cNvPr id="86" name="Google Shape;86;p13"/>
          <p:cNvSpPr txBox="1">
            <a:spLocks noGrp="1"/>
          </p:cNvSpPr>
          <p:nvPr>
            <p:ph type="subTitle" idx="1"/>
          </p:nvPr>
        </p:nvSpPr>
        <p:spPr>
          <a:xfrm>
            <a:off x="222325" y="3420550"/>
            <a:ext cx="4829700" cy="9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rPr lang="ru" sz="1497" dirty="0"/>
              <a:t>Выполнили: Олесик Эвелина,  Быков Кирилл</a:t>
            </a:r>
            <a:endParaRPr sz="1497" dirty="0"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endParaRPr sz="1497" dirty="0"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rPr lang="ru" sz="1497" dirty="0"/>
              <a:t>Руководитель: Русанова Ольга Александровна</a:t>
            </a:r>
            <a:endParaRPr sz="1497" dirty="0"/>
          </a:p>
        </p:txBody>
      </p:sp>
      <p:sp>
        <p:nvSpPr>
          <p:cNvPr id="87" name="Google Shape;87;p13"/>
          <p:cNvSpPr txBox="1"/>
          <p:nvPr/>
        </p:nvSpPr>
        <p:spPr>
          <a:xfrm>
            <a:off x="8521500" y="4349650"/>
            <a:ext cx="622500" cy="523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2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 sz="2200" b="1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B9101E9-E0E8-400D-AEE8-AB272D852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9709" y="2571750"/>
            <a:ext cx="5662458" cy="1332614"/>
          </a:xfrm>
        </p:spPr>
        <p:txBody>
          <a:bodyPr>
            <a:normAutofit fontScale="90000"/>
          </a:bodyPr>
          <a:lstStyle/>
          <a:p>
            <a:pPr marL="457200" lvl="1" algn="ctr">
              <a:spcAft>
                <a:spcPts val="1200"/>
              </a:spcAft>
            </a:pPr>
            <a:r>
              <a:rPr lang="ru-RU" sz="2400" dirty="0"/>
              <a:t>Выводы</a:t>
            </a:r>
            <a:br>
              <a:rPr lang="ru-RU" sz="2400" dirty="0"/>
            </a:br>
            <a:r>
              <a:rPr lang="ru-RU" sz="2400" dirty="0"/>
              <a:t> Все цели достигнуты:</a:t>
            </a:r>
            <a:br>
              <a:rPr lang="ru-RU" sz="2400" dirty="0"/>
            </a:br>
            <a:br>
              <a:rPr lang="ru-RU" sz="2400" dirty="0"/>
            </a:br>
            <a:r>
              <a:rPr lang="ru-RU" sz="2000" dirty="0">
                <a:solidFill>
                  <a:schemeClr val="bg1"/>
                </a:solidFill>
              </a:rPr>
              <a:t>• Запрограммирована механика и алгоритм игры</a:t>
            </a:r>
            <a:r>
              <a:rPr lang="en-US" sz="2000" dirty="0">
                <a:solidFill>
                  <a:schemeClr val="bg1"/>
                </a:solidFill>
              </a:rPr>
              <a:t>.</a:t>
            </a:r>
            <a:br>
              <a:rPr lang="ru-RU" sz="2000" dirty="0">
                <a:solidFill>
                  <a:schemeClr val="bg1"/>
                </a:solidFill>
              </a:rPr>
            </a:br>
            <a:r>
              <a:rPr lang="ru-RU" sz="2000" dirty="0">
                <a:solidFill>
                  <a:schemeClr val="bg1"/>
                </a:solidFill>
              </a:rPr>
              <a:t>• Разработан интерфейс приложения</a:t>
            </a:r>
            <a:r>
              <a:rPr lang="en-US" sz="2000" dirty="0">
                <a:solidFill>
                  <a:schemeClr val="bg1"/>
                </a:solidFill>
              </a:rPr>
              <a:t>.</a:t>
            </a:r>
            <a:br>
              <a:rPr lang="ru-RU" sz="2000" dirty="0">
                <a:solidFill>
                  <a:schemeClr val="bg1"/>
                </a:solidFill>
              </a:rPr>
            </a:br>
            <a:r>
              <a:rPr lang="ru-RU" sz="2000" dirty="0">
                <a:solidFill>
                  <a:schemeClr val="bg1"/>
                </a:solidFill>
              </a:rPr>
              <a:t>• Использована база данных для структурирования и хранения </a:t>
            </a:r>
            <a:r>
              <a:rPr lang="en-US" sz="2000" dirty="0">
                <a:solidFill>
                  <a:schemeClr val="bg1"/>
                </a:solidFill>
              </a:rPr>
              <a:t>        </a:t>
            </a:r>
            <a:r>
              <a:rPr lang="ru-RU" sz="2000" dirty="0">
                <a:solidFill>
                  <a:schemeClr val="bg1"/>
                </a:solidFill>
              </a:rPr>
              <a:t>информации</a:t>
            </a:r>
            <a:r>
              <a:rPr lang="en-US" sz="2000" dirty="0">
                <a:solidFill>
                  <a:schemeClr val="bg1"/>
                </a:solidFill>
              </a:rPr>
              <a:t>.</a:t>
            </a:r>
            <a:br>
              <a:rPr lang="ru-RU" sz="2000" dirty="0">
                <a:solidFill>
                  <a:schemeClr val="bg1"/>
                </a:solidFill>
              </a:rPr>
            </a:br>
            <a:r>
              <a:rPr lang="ru-RU" sz="2000" dirty="0">
                <a:solidFill>
                  <a:schemeClr val="bg1"/>
                </a:solidFill>
              </a:rPr>
              <a:t>• Добавлены анимация, звуки и другие эффекты</a:t>
            </a:r>
            <a:r>
              <a:rPr lang="en-US" sz="2000" dirty="0">
                <a:solidFill>
                  <a:schemeClr val="bg1"/>
                </a:solidFill>
              </a:rPr>
              <a:t>.</a:t>
            </a:r>
            <a:br>
              <a:rPr lang="ru-RU" sz="1800" dirty="0">
                <a:solidFill>
                  <a:schemeClr val="bg2"/>
                </a:solidFill>
              </a:rPr>
            </a:br>
            <a:br>
              <a:rPr lang="ru-RU" sz="2400" dirty="0"/>
            </a:br>
            <a:br>
              <a:rPr lang="ru-RU" sz="2400" dirty="0"/>
            </a:br>
            <a:br>
              <a:rPr lang="ru-RU" sz="2400" dirty="0"/>
            </a:b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41417797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9C01AC4A-5037-48C6-B6D0-5C0365FFAF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2650" y="526350"/>
            <a:ext cx="5618700" cy="4090800"/>
          </a:xfrm>
        </p:spPr>
        <p:txBody>
          <a:bodyPr>
            <a:normAutofit/>
          </a:bodyPr>
          <a:lstStyle/>
          <a:p>
            <a:r>
              <a:rPr lang="ru-RU" sz="4000" dirty="0"/>
              <a:t>Спасибо за внимание!</a:t>
            </a:r>
            <a:br>
              <a:rPr lang="ru-RU" sz="4000" dirty="0"/>
            </a:br>
            <a:r>
              <a:rPr lang="ru-RU" sz="4000" dirty="0"/>
              <a:t> </a:t>
            </a:r>
            <a:br>
              <a:rPr lang="ru-RU" sz="4000" dirty="0"/>
            </a:br>
            <a:r>
              <a:rPr lang="ru-RU" sz="4000" dirty="0"/>
              <a:t>Ожидаю ваших вопросов</a:t>
            </a:r>
          </a:p>
        </p:txBody>
      </p:sp>
    </p:spTree>
    <p:extLst>
      <p:ext uri="{BB962C8B-B14F-4D97-AF65-F5344CB8AC3E}">
        <p14:creationId xmlns:p14="http://schemas.microsoft.com/office/powerpoint/2010/main" val="29646447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Цель проекта</a:t>
            </a:r>
            <a:endParaRPr dirty="0"/>
          </a:p>
        </p:txBody>
      </p:sp>
      <p:sp>
        <p:nvSpPr>
          <p:cNvPr id="93" name="Google Shape;93;p14"/>
          <p:cNvSpPr txBox="1">
            <a:spLocks noGrp="1"/>
          </p:cNvSpPr>
          <p:nvPr>
            <p:ph type="body" idx="1"/>
          </p:nvPr>
        </p:nvSpPr>
        <p:spPr>
          <a:xfrm>
            <a:off x="311700" y="1229874"/>
            <a:ext cx="8520600" cy="351792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ru" dirty="0"/>
              <a:t>Показать, какие программы и игры могут писать дети. Привлечь внимание</a:t>
            </a:r>
            <a:r>
              <a:rPr lang="en-US" dirty="0"/>
              <a:t> </a:t>
            </a:r>
            <a:r>
              <a:rPr lang="ru-RU" dirty="0"/>
              <a:t>школьников</a:t>
            </a:r>
            <a:r>
              <a:rPr lang="ru" dirty="0"/>
              <a:t> и вызвать </a:t>
            </a:r>
            <a:r>
              <a:rPr lang="ru-RU" dirty="0"/>
              <a:t>их </a:t>
            </a:r>
            <a:r>
              <a:rPr lang="ru" dirty="0"/>
              <a:t>интерес к программированию и разработке </a:t>
            </a:r>
            <a:r>
              <a:rPr lang="ru-RU" dirty="0"/>
              <a:t>игр и приложений</a:t>
            </a:r>
            <a:r>
              <a:rPr lang="en-US" dirty="0"/>
              <a:t>.</a:t>
            </a:r>
            <a:endParaRPr lang="ru-RU" dirty="0"/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ru-RU" dirty="0"/>
              <a:t>Показать, что </a:t>
            </a:r>
            <a:r>
              <a:rPr lang="ru-RU" sz="2000" dirty="0"/>
              <a:t>э</a:t>
            </a:r>
            <a:r>
              <a:rPr lang="ru-RU" dirty="0"/>
              <a:t>то:</a:t>
            </a:r>
          </a:p>
          <a:p>
            <a:pPr marL="457200" lvl="1" indent="0">
              <a:spcAft>
                <a:spcPts val="1200"/>
              </a:spcAft>
              <a:buNone/>
            </a:pPr>
            <a:r>
              <a:rPr lang="ru-RU" sz="1600" dirty="0"/>
              <a:t>• доступно</a:t>
            </a:r>
          </a:p>
          <a:p>
            <a:pPr marL="457200" lvl="1" indent="0">
              <a:spcAft>
                <a:spcPts val="1200"/>
              </a:spcAft>
              <a:buNone/>
            </a:pPr>
            <a:r>
              <a:rPr lang="ru-RU" sz="1600" dirty="0"/>
              <a:t>• интересно</a:t>
            </a:r>
          </a:p>
          <a:p>
            <a:pPr marL="457200" lvl="1" indent="0">
              <a:spcAft>
                <a:spcPts val="1200"/>
              </a:spcAft>
              <a:buNone/>
            </a:pPr>
            <a:r>
              <a:rPr lang="ru-RU" sz="1600" dirty="0"/>
              <a:t>• полезно</a:t>
            </a:r>
          </a:p>
          <a:p>
            <a:pPr marL="457200" lvl="1" indent="0">
              <a:spcAft>
                <a:spcPts val="1200"/>
              </a:spcAft>
              <a:buNone/>
            </a:pPr>
            <a:r>
              <a:rPr lang="ru-RU" sz="1600" dirty="0"/>
              <a:t>• перспективно</a:t>
            </a: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lang="en-US" dirty="0"/>
          </a:p>
        </p:txBody>
      </p:sp>
      <p:sp>
        <p:nvSpPr>
          <p:cNvPr id="94" name="Google Shape;94;p14"/>
          <p:cNvSpPr txBox="1"/>
          <p:nvPr/>
        </p:nvSpPr>
        <p:spPr>
          <a:xfrm>
            <a:off x="8610075" y="4224600"/>
            <a:ext cx="4110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2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endParaRPr sz="2800" b="1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>
            <a:spLocks noGrp="1"/>
          </p:cNvSpPr>
          <p:nvPr>
            <p:ph type="body" idx="1"/>
          </p:nvPr>
        </p:nvSpPr>
        <p:spPr>
          <a:xfrm>
            <a:off x="311700" y="159531"/>
            <a:ext cx="8520600" cy="41572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>
              <a:spcAft>
                <a:spcPts val="1200"/>
              </a:spcAft>
              <a:buNone/>
            </a:pPr>
            <a:r>
              <a:rPr lang="ru-RU" sz="3100" dirty="0">
                <a:solidFill>
                  <a:schemeClr val="tx1"/>
                </a:solidFill>
              </a:rPr>
              <a:t>Задача</a:t>
            </a:r>
            <a:endParaRPr lang="ru" sz="3100" dirty="0">
              <a:solidFill>
                <a:schemeClr val="tx1"/>
              </a:solidFill>
            </a:endParaRPr>
          </a:p>
          <a:p>
            <a:pPr marL="0" lvl="0" indent="0">
              <a:spcAft>
                <a:spcPts val="1200"/>
              </a:spcAft>
              <a:buNone/>
            </a:pPr>
            <a:r>
              <a:rPr lang="ru" sz="1900" dirty="0">
                <a:solidFill>
                  <a:schemeClr val="bg2"/>
                </a:solidFill>
              </a:rPr>
              <a:t>Разработать </a:t>
            </a:r>
            <a:r>
              <a:rPr lang="ru-RU" sz="1900" dirty="0">
                <a:solidFill>
                  <a:schemeClr val="bg2"/>
                </a:solidFill>
              </a:rPr>
              <a:t>игру</a:t>
            </a:r>
            <a:r>
              <a:rPr lang="en-US" sz="1900" dirty="0">
                <a:solidFill>
                  <a:schemeClr val="bg2"/>
                </a:solidFill>
              </a:rPr>
              <a:t>,</a:t>
            </a:r>
            <a:r>
              <a:rPr lang="ru-RU" sz="1900" dirty="0">
                <a:solidFill>
                  <a:schemeClr val="bg2"/>
                </a:solidFill>
              </a:rPr>
              <a:t> используя библиотеку </a:t>
            </a:r>
            <a:r>
              <a:rPr lang="en-US" sz="1900" dirty="0" err="1">
                <a:solidFill>
                  <a:schemeClr val="bg2"/>
                </a:solidFill>
              </a:rPr>
              <a:t>Pygame</a:t>
            </a:r>
            <a:r>
              <a:rPr lang="ru-RU" sz="1900" dirty="0">
                <a:solidFill>
                  <a:schemeClr val="bg2"/>
                </a:solidFill>
              </a:rPr>
              <a:t>: </a:t>
            </a:r>
          </a:p>
          <a:p>
            <a:pPr marL="457200" lvl="1" indent="0">
              <a:spcAft>
                <a:spcPts val="1200"/>
              </a:spcAft>
              <a:buNone/>
            </a:pPr>
            <a:r>
              <a:rPr lang="ru-RU" sz="1800" dirty="0">
                <a:solidFill>
                  <a:schemeClr val="bg2"/>
                </a:solidFill>
              </a:rPr>
              <a:t>• Запрограммировать механику и алгоритмы игры</a:t>
            </a:r>
            <a:r>
              <a:rPr lang="en-US" sz="1800" dirty="0">
                <a:solidFill>
                  <a:schemeClr val="bg2"/>
                </a:solidFill>
              </a:rPr>
              <a:t>.</a:t>
            </a:r>
            <a:endParaRPr lang="ru-RU" sz="1800" dirty="0">
              <a:solidFill>
                <a:schemeClr val="bg2"/>
              </a:solidFill>
            </a:endParaRPr>
          </a:p>
          <a:p>
            <a:pPr marL="457200" lvl="1" indent="0">
              <a:spcAft>
                <a:spcPts val="1200"/>
              </a:spcAft>
              <a:buNone/>
            </a:pPr>
            <a:r>
              <a:rPr lang="ru-RU" sz="1800" dirty="0">
                <a:solidFill>
                  <a:schemeClr val="bg2"/>
                </a:solidFill>
              </a:rPr>
              <a:t>• Разработать интерфейс приложения</a:t>
            </a:r>
            <a:r>
              <a:rPr lang="en-US" sz="1800" dirty="0">
                <a:solidFill>
                  <a:schemeClr val="bg2"/>
                </a:solidFill>
              </a:rPr>
              <a:t>.</a:t>
            </a:r>
            <a:endParaRPr lang="ru-RU" sz="1800" dirty="0">
              <a:solidFill>
                <a:schemeClr val="bg2"/>
              </a:solidFill>
            </a:endParaRPr>
          </a:p>
          <a:p>
            <a:pPr marL="457200" lvl="1" indent="0">
              <a:spcAft>
                <a:spcPts val="1200"/>
              </a:spcAft>
              <a:buNone/>
            </a:pPr>
            <a:r>
              <a:rPr lang="ru-RU" sz="1800" dirty="0">
                <a:solidFill>
                  <a:schemeClr val="bg2"/>
                </a:solidFill>
              </a:rPr>
              <a:t>• Использовать базу данных для структурирования и хранения </a:t>
            </a:r>
            <a:r>
              <a:rPr lang="en-US" sz="1800" dirty="0">
                <a:solidFill>
                  <a:schemeClr val="bg2"/>
                </a:solidFill>
              </a:rPr>
              <a:t>        </a:t>
            </a:r>
            <a:r>
              <a:rPr lang="ru-RU" sz="1800" dirty="0">
                <a:solidFill>
                  <a:schemeClr val="bg2"/>
                </a:solidFill>
              </a:rPr>
              <a:t>информации</a:t>
            </a:r>
            <a:r>
              <a:rPr lang="en-US" sz="1800" dirty="0">
                <a:solidFill>
                  <a:schemeClr val="bg2"/>
                </a:solidFill>
              </a:rPr>
              <a:t>.</a:t>
            </a:r>
            <a:endParaRPr lang="ru-RU" sz="1800" dirty="0">
              <a:solidFill>
                <a:schemeClr val="bg2"/>
              </a:solidFill>
            </a:endParaRPr>
          </a:p>
          <a:p>
            <a:pPr marL="457200" lvl="1" indent="0">
              <a:spcAft>
                <a:spcPts val="1200"/>
              </a:spcAft>
              <a:buNone/>
            </a:pPr>
            <a:r>
              <a:rPr lang="ru-RU" sz="1800" dirty="0">
                <a:solidFill>
                  <a:schemeClr val="bg2"/>
                </a:solidFill>
              </a:rPr>
              <a:t>• Добавить анимацию, звуки и другие эффекты</a:t>
            </a:r>
            <a:r>
              <a:rPr lang="en-US" sz="1800" dirty="0">
                <a:solidFill>
                  <a:schemeClr val="bg2"/>
                </a:solidFill>
              </a:rPr>
              <a:t>.</a:t>
            </a:r>
            <a:endParaRPr lang="ru-RU" sz="1800" dirty="0">
              <a:solidFill>
                <a:schemeClr val="bg2"/>
              </a:solidFill>
            </a:endParaRPr>
          </a:p>
        </p:txBody>
      </p:sp>
      <p:sp>
        <p:nvSpPr>
          <p:cNvPr id="94" name="Google Shape;94;p14"/>
          <p:cNvSpPr txBox="1"/>
          <p:nvPr/>
        </p:nvSpPr>
        <p:spPr>
          <a:xfrm>
            <a:off x="8610075" y="4224600"/>
            <a:ext cx="4110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2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endParaRPr sz="2800" b="1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212960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924076-2677-4FE7-88C1-16193414E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Правила игры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B92C0A0-EF51-49A6-9561-9571F3C430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Управление осуществляется нажатием на стрелки</a:t>
            </a:r>
            <a:r>
              <a:rPr lang="en-US" dirty="0"/>
              <a:t>.</a:t>
            </a:r>
            <a:r>
              <a:rPr lang="ru-RU" dirty="0"/>
              <a:t> </a:t>
            </a:r>
          </a:p>
          <a:p>
            <a:r>
              <a:rPr lang="ru-RU" dirty="0"/>
              <a:t>Столкновение с краем карты</a:t>
            </a:r>
            <a:r>
              <a:rPr lang="en-US" dirty="0"/>
              <a:t>, </a:t>
            </a:r>
            <a:r>
              <a:rPr lang="ru-RU" dirty="0"/>
              <a:t>телом змейки</a:t>
            </a:r>
            <a:r>
              <a:rPr lang="en-US" dirty="0"/>
              <a:t>,</a:t>
            </a:r>
            <a:r>
              <a:rPr lang="ru-RU" dirty="0"/>
              <a:t> препятствиями считается проигрышем</a:t>
            </a:r>
            <a:r>
              <a:rPr lang="en-US" dirty="0"/>
              <a:t>.</a:t>
            </a:r>
            <a:r>
              <a:rPr lang="ru-RU" dirty="0"/>
              <a:t> </a:t>
            </a:r>
          </a:p>
          <a:p>
            <a:r>
              <a:rPr lang="ru-RU" dirty="0"/>
              <a:t>Для более интересного вида добавлены разные виды фруктов</a:t>
            </a:r>
            <a:r>
              <a:rPr lang="en-US" dirty="0"/>
              <a:t>, </a:t>
            </a:r>
            <a:r>
              <a:rPr lang="ru-RU" dirty="0"/>
              <a:t>все они приносят одинаковое количество очков</a:t>
            </a:r>
            <a:r>
              <a:rPr lang="en-US" dirty="0"/>
              <a:t>.</a:t>
            </a:r>
          </a:p>
          <a:p>
            <a:r>
              <a:rPr lang="ru-RU" dirty="0"/>
              <a:t>По достижении 50 очков уровень считается пройденным</a:t>
            </a:r>
            <a:r>
              <a:rPr lang="en-US" dirty="0"/>
              <a:t>,</a:t>
            </a:r>
            <a:r>
              <a:rPr lang="ru-RU" dirty="0"/>
              <a:t> играет победная музыка</a:t>
            </a:r>
            <a:r>
              <a:rPr lang="en-US" dirty="0"/>
              <a:t>.</a:t>
            </a:r>
          </a:p>
          <a:p>
            <a:endParaRPr lang="ru-RU" dirty="0"/>
          </a:p>
          <a:p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95AC96-6762-4292-A87E-07FF4D11D54C}"/>
              </a:ext>
            </a:extLst>
          </p:cNvPr>
          <p:cNvSpPr txBox="1"/>
          <p:nvPr/>
        </p:nvSpPr>
        <p:spPr>
          <a:xfrm>
            <a:off x="8564316" y="4267120"/>
            <a:ext cx="34176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200" b="1" dirty="0">
                <a:solidFill>
                  <a:schemeClr val="bg1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7617375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 txBox="1">
            <a:spLocks noGrp="1"/>
          </p:cNvSpPr>
          <p:nvPr>
            <p:ph type="title"/>
          </p:nvPr>
        </p:nvSpPr>
        <p:spPr>
          <a:xfrm>
            <a:off x="220149" y="223100"/>
            <a:ext cx="6455779" cy="74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700" dirty="0"/>
              <a:t>Основные характеристики</a:t>
            </a:r>
            <a:endParaRPr sz="2700" dirty="0"/>
          </a:p>
        </p:txBody>
      </p:sp>
      <p:sp>
        <p:nvSpPr>
          <p:cNvPr id="100" name="Google Shape;100;p15"/>
          <p:cNvSpPr txBox="1"/>
          <p:nvPr/>
        </p:nvSpPr>
        <p:spPr>
          <a:xfrm>
            <a:off x="220150" y="1168925"/>
            <a:ext cx="5407200" cy="461700"/>
          </a:xfrm>
          <a:prstGeom prst="rect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Используемый язык программирования: Python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1" name="Google Shape;101;p15"/>
          <p:cNvSpPr txBox="1"/>
          <p:nvPr/>
        </p:nvSpPr>
        <p:spPr>
          <a:xfrm>
            <a:off x="5627350" y="1168924"/>
            <a:ext cx="3234600" cy="2680425"/>
          </a:xfrm>
          <a:prstGeom prst="rect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Используемые библиотеки: </a:t>
            </a:r>
            <a:endParaRPr sz="18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457200" algn="l" rtl="0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Pygame</a:t>
            </a:r>
            <a:endParaRPr sz="18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457200" algn="l" rtl="0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Sqlite3</a:t>
            </a:r>
            <a:endParaRPr sz="18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457200" algn="l" rtl="0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Random</a:t>
            </a:r>
            <a:endParaRPr sz="18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457200" algn="l" rtl="0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Math</a:t>
            </a:r>
          </a:p>
          <a:p>
            <a:pPr marL="0" lvl="0" indent="457200" algn="l" rtl="0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sys</a:t>
            </a:r>
            <a:endParaRPr sz="18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457200" algn="l" rtl="0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os</a:t>
            </a:r>
            <a:endParaRPr sz="18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457200" algn="l" rtl="0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Time</a:t>
            </a:r>
            <a:endParaRPr sz="18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2" name="Google Shape;102;p15"/>
          <p:cNvSpPr txBox="1"/>
          <p:nvPr/>
        </p:nvSpPr>
        <p:spPr>
          <a:xfrm>
            <a:off x="220150" y="1630625"/>
            <a:ext cx="5407200" cy="461700"/>
          </a:xfrm>
          <a:prstGeom prst="rect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Объём кода: 1100 строк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3" name="Google Shape;103;p15"/>
          <p:cNvSpPr txBox="1"/>
          <p:nvPr/>
        </p:nvSpPr>
        <p:spPr>
          <a:xfrm>
            <a:off x="220150" y="2833550"/>
            <a:ext cx="5407200" cy="1015800"/>
          </a:xfrm>
          <a:prstGeom prst="rect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Командная </a:t>
            </a:r>
            <a:r>
              <a:rPr lang="ru" sz="18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работа над проектом осуществлялась с помощью удалённого репозитория на платформе GitHub</a:t>
            </a:r>
            <a:endParaRPr sz="18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" name="Google Shape;104;p15"/>
          <p:cNvSpPr txBox="1"/>
          <p:nvPr/>
        </p:nvSpPr>
        <p:spPr>
          <a:xfrm>
            <a:off x="220150" y="2089850"/>
            <a:ext cx="5407200" cy="738900"/>
          </a:xfrm>
          <a:prstGeom prst="rect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 программе присутствует многооконный интерфейс и анимация</a:t>
            </a:r>
            <a:endParaRPr sz="18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5" name="Google Shape;105;p15"/>
          <p:cNvSpPr txBox="1"/>
          <p:nvPr/>
        </p:nvSpPr>
        <p:spPr>
          <a:xfrm>
            <a:off x="8563100" y="4353775"/>
            <a:ext cx="4110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2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4</a:t>
            </a:r>
            <a:endParaRPr sz="2800" b="1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7"/>
          <p:cNvSpPr txBox="1">
            <a:spLocks noGrp="1"/>
          </p:cNvSpPr>
          <p:nvPr>
            <p:ph type="title"/>
          </p:nvPr>
        </p:nvSpPr>
        <p:spPr>
          <a:xfrm>
            <a:off x="492675" y="543825"/>
            <a:ext cx="3360900" cy="62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622"/>
              <a:t>Структура программы</a:t>
            </a:r>
            <a:endParaRPr sz="2622"/>
          </a:p>
        </p:txBody>
      </p:sp>
      <p:sp>
        <p:nvSpPr>
          <p:cNvPr id="119" name="Google Shape;119;p17"/>
          <p:cNvSpPr txBox="1"/>
          <p:nvPr/>
        </p:nvSpPr>
        <p:spPr>
          <a:xfrm>
            <a:off x="-12" y="1799650"/>
            <a:ext cx="26385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Окно регистрации/входа</a:t>
            </a:r>
            <a:endParaRPr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0" name="Google Shape;12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19300" y="562606"/>
            <a:ext cx="1061001" cy="9728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7" title="Снимок экрана 2025-03-19 161839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19300" y="2957365"/>
            <a:ext cx="1061000" cy="9728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7" title="Снимок экрана 2025-03-19 161821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23100" y="1689987"/>
            <a:ext cx="1060998" cy="9820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7" title="Снимок экрана 2025-03-19 161807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40250" y="2229450"/>
            <a:ext cx="1061001" cy="1015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7" title="Снимок экрана 2025-03-19 161720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2675" y="2229450"/>
            <a:ext cx="1250867" cy="101530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7"/>
          <p:cNvSpPr txBox="1"/>
          <p:nvPr/>
        </p:nvSpPr>
        <p:spPr>
          <a:xfrm>
            <a:off x="5045700" y="112725"/>
            <a:ext cx="20082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Таблица рекордов</a:t>
            </a:r>
            <a:endParaRPr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6" name="Google Shape;126;p17"/>
          <p:cNvSpPr txBox="1"/>
          <p:nvPr/>
        </p:nvSpPr>
        <p:spPr>
          <a:xfrm>
            <a:off x="5212602" y="2526275"/>
            <a:ext cx="17466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Настройки игры</a:t>
            </a:r>
            <a:endParaRPr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7" name="Google Shape;127;p17"/>
          <p:cNvSpPr txBox="1"/>
          <p:nvPr/>
        </p:nvSpPr>
        <p:spPr>
          <a:xfrm>
            <a:off x="7004500" y="1258875"/>
            <a:ext cx="8982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Уровни</a:t>
            </a:r>
            <a:endParaRPr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8" name="Google Shape;128;p17"/>
          <p:cNvSpPr txBox="1"/>
          <p:nvPr/>
        </p:nvSpPr>
        <p:spPr>
          <a:xfrm>
            <a:off x="2932125" y="1627926"/>
            <a:ext cx="15699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Главное меню</a:t>
            </a:r>
            <a:endParaRPr sz="16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29" name="Google Shape;129;p17"/>
          <p:cNvCxnSpPr/>
          <p:nvPr/>
        </p:nvCxnSpPr>
        <p:spPr>
          <a:xfrm rot="10800000" flipH="1">
            <a:off x="1937625" y="2731175"/>
            <a:ext cx="994500" cy="2130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33" name="Google Shape;133;p17"/>
          <p:cNvSpPr txBox="1"/>
          <p:nvPr/>
        </p:nvSpPr>
        <p:spPr>
          <a:xfrm>
            <a:off x="8627803" y="4458433"/>
            <a:ext cx="411000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5</a:t>
            </a:r>
            <a:endParaRPr sz="2400" b="1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4" name="Google Shape;134;p17" title="Снимок экрана 2025-03-19 161839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23100" y="4039565"/>
            <a:ext cx="1061000" cy="97283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5" name="Google Shape;135;p17"/>
          <p:cNvCxnSpPr/>
          <p:nvPr/>
        </p:nvCxnSpPr>
        <p:spPr>
          <a:xfrm rot="10800000">
            <a:off x="7444700" y="2902150"/>
            <a:ext cx="0" cy="66300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6" name="Google Shape;136;p17"/>
          <p:cNvCxnSpPr/>
          <p:nvPr/>
        </p:nvCxnSpPr>
        <p:spPr>
          <a:xfrm flipH="1">
            <a:off x="7444600" y="3073975"/>
            <a:ext cx="900" cy="61950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39" name="Google Shape;139;p17"/>
          <p:cNvSpPr txBox="1"/>
          <p:nvPr/>
        </p:nvSpPr>
        <p:spPr>
          <a:xfrm>
            <a:off x="7107250" y="3608475"/>
            <a:ext cx="6927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Игра</a:t>
            </a:r>
            <a:endParaRPr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6" name="Прямая со стрелкой 5">
            <a:extLst>
              <a:ext uri="{FF2B5EF4-FFF2-40B4-BE49-F238E27FC236}">
                <a16:creationId xmlns:a16="http://schemas.microsoft.com/office/drawing/2014/main" id="{E4E151F8-6BA5-848E-4070-CC2A0628FD9F}"/>
              </a:ext>
            </a:extLst>
          </p:cNvPr>
          <p:cNvCxnSpPr>
            <a:cxnSpLocks/>
            <a:stCxn id="120" idx="1"/>
          </p:cNvCxnSpPr>
          <p:nvPr/>
        </p:nvCxnSpPr>
        <p:spPr>
          <a:xfrm flipH="1">
            <a:off x="4257207" y="1049041"/>
            <a:ext cx="1262093" cy="1623034"/>
          </a:xfrm>
          <a:prstGeom prst="straightConnector1">
            <a:avLst/>
          </a:prstGeom>
          <a:ln w="25400">
            <a:solidFill>
              <a:schemeClr val="bg1"/>
            </a:solidFill>
            <a:headEnd type="triangle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Прямая со стрелкой 8">
            <a:extLst>
              <a:ext uri="{FF2B5EF4-FFF2-40B4-BE49-F238E27FC236}">
                <a16:creationId xmlns:a16="http://schemas.microsoft.com/office/drawing/2014/main" id="{AFB27350-52D3-A541-729D-F2BAD0E6B956}"/>
              </a:ext>
            </a:extLst>
          </p:cNvPr>
          <p:cNvCxnSpPr>
            <a:cxnSpLocks/>
            <a:endCxn id="122" idx="1"/>
          </p:cNvCxnSpPr>
          <p:nvPr/>
        </p:nvCxnSpPr>
        <p:spPr>
          <a:xfrm flipV="1">
            <a:off x="4257207" y="2181031"/>
            <a:ext cx="2665893" cy="652110"/>
          </a:xfrm>
          <a:prstGeom prst="straightConnector1">
            <a:avLst/>
          </a:prstGeom>
          <a:ln w="254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 стрелкой 14">
            <a:extLst>
              <a:ext uri="{FF2B5EF4-FFF2-40B4-BE49-F238E27FC236}">
                <a16:creationId xmlns:a16="http://schemas.microsoft.com/office/drawing/2014/main" id="{BE1A9B1F-A9BE-C7C6-7D88-9D6EC917DD25}"/>
              </a:ext>
            </a:extLst>
          </p:cNvPr>
          <p:cNvCxnSpPr>
            <a:cxnSpLocks/>
            <a:endCxn id="121" idx="1"/>
          </p:cNvCxnSpPr>
          <p:nvPr/>
        </p:nvCxnSpPr>
        <p:spPr>
          <a:xfrm>
            <a:off x="4257207" y="2957365"/>
            <a:ext cx="1262093" cy="486418"/>
          </a:xfrm>
          <a:prstGeom prst="straightConnector1">
            <a:avLst/>
          </a:prstGeom>
          <a:ln w="254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0AB2DF5-00A0-4C04-BA6B-C1D6DA20C1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774" y="379910"/>
            <a:ext cx="2956187" cy="438368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FBFEB54-346D-4D86-9F13-422DC75738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4040" y="379910"/>
            <a:ext cx="4554313" cy="438367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94F8F91-E800-4CB1-9389-E04988DBCCF1}"/>
              </a:ext>
            </a:extLst>
          </p:cNvPr>
          <p:cNvSpPr txBox="1"/>
          <p:nvPr/>
        </p:nvSpPr>
        <p:spPr>
          <a:xfrm>
            <a:off x="8634132" y="4532756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993C6C-CBCC-269F-87EA-412E30C86420}"/>
              </a:ext>
            </a:extLst>
          </p:cNvPr>
          <p:cNvSpPr txBox="1"/>
          <p:nvPr/>
        </p:nvSpPr>
        <p:spPr>
          <a:xfrm>
            <a:off x="914855" y="-50977"/>
            <a:ext cx="621836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200" b="1" dirty="0">
                <a:solidFill>
                  <a:schemeClr val="bg1"/>
                </a:solidFill>
              </a:rPr>
              <a:t>Реализация анимации и рисования змейки</a:t>
            </a:r>
          </a:p>
        </p:txBody>
      </p:sp>
    </p:spTree>
    <p:extLst>
      <p:ext uri="{BB962C8B-B14F-4D97-AF65-F5344CB8AC3E}">
        <p14:creationId xmlns:p14="http://schemas.microsoft.com/office/powerpoint/2010/main" val="26352463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6A0BD16-C46B-456C-93DA-DCA50D638C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8" t="53852" r="27177" b="-48"/>
          <a:stretch/>
        </p:blipFill>
        <p:spPr>
          <a:xfrm>
            <a:off x="5176036" y="1448189"/>
            <a:ext cx="3713550" cy="28324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EDC6C0F-B851-4059-8735-68E790C342DA}"/>
              </a:ext>
            </a:extLst>
          </p:cNvPr>
          <p:cNvSpPr txBox="1"/>
          <p:nvPr/>
        </p:nvSpPr>
        <p:spPr>
          <a:xfrm>
            <a:off x="8592209" y="4487626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46B52BC-FAA5-FF96-A764-5D0445E0F7C4}"/>
              </a:ext>
            </a:extLst>
          </p:cNvPr>
          <p:cNvSpPr txBox="1"/>
          <p:nvPr/>
        </p:nvSpPr>
        <p:spPr>
          <a:xfrm>
            <a:off x="1656993" y="462656"/>
            <a:ext cx="487345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200" b="1" dirty="0">
                <a:solidFill>
                  <a:schemeClr val="bg1"/>
                </a:solidFill>
              </a:rPr>
              <a:t>Функция проверки столкновений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AE2264F-AE21-F35A-FB83-30D2EBFE4FD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24" r="-224" b="40749"/>
          <a:stretch/>
        </p:blipFill>
        <p:spPr>
          <a:xfrm>
            <a:off x="254414" y="1047961"/>
            <a:ext cx="4836191" cy="3632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4142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18" title="qr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82975" y="1279200"/>
            <a:ext cx="2585125" cy="258510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18"/>
          <p:cNvSpPr txBox="1"/>
          <p:nvPr/>
        </p:nvSpPr>
        <p:spPr>
          <a:xfrm>
            <a:off x="5761888" y="4003575"/>
            <a:ext cx="2427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QRcode репозитория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28100E7-3463-49DB-8C89-C8CF71519C4F}"/>
              </a:ext>
            </a:extLst>
          </p:cNvPr>
          <p:cNvSpPr txBox="1"/>
          <p:nvPr/>
        </p:nvSpPr>
        <p:spPr>
          <a:xfrm>
            <a:off x="8690847" y="4465275"/>
            <a:ext cx="2913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8</a:t>
            </a:r>
            <a:endParaRPr lang="ru-RU" sz="2400" b="1" dirty="0">
              <a:solidFill>
                <a:schemeClr val="bg1"/>
              </a:solidFill>
            </a:endParaRPr>
          </a:p>
        </p:txBody>
      </p:sp>
      <p:pic>
        <p:nvPicPr>
          <p:cNvPr id="5" name="Запись экрана 2025-03-26 в 16.44.09">
            <a:hlinkClick r:id="" action="ppaction://media"/>
            <a:extLst>
              <a:ext uri="{FF2B5EF4-FFF2-40B4-BE49-F238E27FC236}">
                <a16:creationId xmlns:a16="http://schemas.microsoft.com/office/drawing/2014/main" id="{5892572D-0E08-E488-409B-5C1B0FBCF3C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04464" y="257502"/>
            <a:ext cx="4434213" cy="46284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93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</TotalTime>
  <Words>278</Words>
  <Application>Microsoft Office PowerPoint</Application>
  <PresentationFormat>Экран (16:9)</PresentationFormat>
  <Paragraphs>56</Paragraphs>
  <Slides>11</Slides>
  <Notes>7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4" baseType="lpstr">
      <vt:lpstr>Roboto</vt:lpstr>
      <vt:lpstr>Arial</vt:lpstr>
      <vt:lpstr>Geometric</vt:lpstr>
      <vt:lpstr>Проект: Игра “Змейка” на Pygame</vt:lpstr>
      <vt:lpstr>Цель проекта</vt:lpstr>
      <vt:lpstr>Презентация PowerPoint</vt:lpstr>
      <vt:lpstr>Правила игры</vt:lpstr>
      <vt:lpstr>Основные характеристики</vt:lpstr>
      <vt:lpstr>Структура программы</vt:lpstr>
      <vt:lpstr>Презентация PowerPoint</vt:lpstr>
      <vt:lpstr>Презентация PowerPoint</vt:lpstr>
      <vt:lpstr>Презентация PowerPoint</vt:lpstr>
      <vt:lpstr>Выводы  Все цели достигнуты:  • Запрограммирована механика и алгоритм игры. • Разработан интерфейс приложения. • Использована база данных для структурирования и хранения         информации. • Добавлены анимация, звуки и другие эффекты.    </vt:lpstr>
      <vt:lpstr>Спасибо за внимание!   Ожидаю ваших вопросов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Проект: Игра “Змейка” на Pygame</dc:title>
  <dc:creator>Коворкинг</dc:creator>
  <cp:lastModifiedBy>Яндекс</cp:lastModifiedBy>
  <cp:revision>14</cp:revision>
  <dcterms:modified xsi:type="dcterms:W3CDTF">2025-03-26T15:17:33Z</dcterms:modified>
</cp:coreProperties>
</file>